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0" r:id="rId3"/>
    <p:sldId id="271" r:id="rId4"/>
    <p:sldId id="264" r:id="rId5"/>
    <p:sldId id="273" r:id="rId6"/>
    <p:sldId id="272" r:id="rId7"/>
    <p:sldId id="266" r:id="rId8"/>
    <p:sldId id="269" r:id="rId9"/>
    <p:sldId id="274" r:id="rId10"/>
    <p:sldId id="275" r:id="rId11"/>
    <p:sldId id="277" r:id="rId12"/>
    <p:sldId id="278" r:id="rId13"/>
    <p:sldId id="279"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08"/>
    <p:restoredTop sz="94712"/>
  </p:normalViewPr>
  <p:slideViewPr>
    <p:cSldViewPr snapToGrid="0" snapToObjects="1">
      <p:cViewPr>
        <p:scale>
          <a:sx n="62" d="100"/>
          <a:sy n="62" d="100"/>
        </p:scale>
        <p:origin x="192"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F2676-71B1-3D4C-9618-0A240C425CD9}" type="datetimeFigureOut">
              <a:rPr lang="en-US" smtClean="0"/>
              <a:t>11/3/16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44565-D41E-8B42-853D-D984B6B6EB20}" type="slidenum">
              <a:rPr lang="en-US" smtClean="0"/>
              <a:t>‹#›</a:t>
            </a:fld>
            <a:endParaRPr lang="en-US"/>
          </a:p>
        </p:txBody>
      </p:sp>
    </p:spTree>
    <p:extLst>
      <p:ext uri="{BB962C8B-B14F-4D97-AF65-F5344CB8AC3E}">
        <p14:creationId xmlns:p14="http://schemas.microsoft.com/office/powerpoint/2010/main" val="100715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11/3/16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PEER - Bulgaria</a:t>
            </a:r>
            <a:endParaRPr lang="en-US" dirty="0"/>
          </a:p>
        </p:txBody>
      </p:sp>
      <p:sp>
        <p:nvSpPr>
          <p:cNvPr id="3" name="Subtitle 2"/>
          <p:cNvSpPr>
            <a:spLocks noGrp="1"/>
          </p:cNvSpPr>
          <p:nvPr>
            <p:ph type="subTitle" idx="1"/>
          </p:nvPr>
        </p:nvSpPr>
        <p:spPr/>
        <p:txBody>
          <a:bodyPr/>
          <a:lstStyle/>
          <a:p>
            <a:r>
              <a:rPr lang="en-US" dirty="0" smtClean="0"/>
              <a:t>Dublin, </a:t>
            </a:r>
            <a:r>
              <a:rPr lang="en-US" dirty="0" smtClean="0"/>
              <a:t>4</a:t>
            </a:r>
            <a:r>
              <a:rPr lang="en-US" baseline="30000" dirty="0" smtClean="0"/>
              <a:t>th</a:t>
            </a:r>
            <a:r>
              <a:rPr lang="en-US" dirty="0" smtClean="0"/>
              <a:t> Nov</a:t>
            </a:r>
            <a:r>
              <a:rPr lang="en-US" dirty="0" smtClean="0"/>
              <a:t>., 2016</a:t>
            </a:r>
            <a:endParaRPr lang="en-US" dirty="0"/>
          </a:p>
        </p:txBody>
      </p:sp>
    </p:spTree>
    <p:extLst>
      <p:ext uri="{BB962C8B-B14F-4D97-AF65-F5344CB8AC3E}">
        <p14:creationId xmlns:p14="http://schemas.microsoft.com/office/powerpoint/2010/main" val="77921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4164" y="748807"/>
            <a:ext cx="8721436" cy="5589648"/>
          </a:xfrm>
          <a:prstGeom prst="rect">
            <a:avLst/>
          </a:prstGeom>
        </p:spPr>
      </p:pic>
    </p:spTree>
    <p:extLst>
      <p:ext uri="{BB962C8B-B14F-4D97-AF65-F5344CB8AC3E}">
        <p14:creationId xmlns:p14="http://schemas.microsoft.com/office/powerpoint/2010/main" val="212092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Ideas how we can work on their issues, with whom</a:t>
            </a:r>
            <a:r>
              <a:rPr lang="en-US" dirty="0"/>
              <a:t/>
            </a:r>
            <a:br>
              <a:rPr lang="en-US" dirty="0"/>
            </a:br>
            <a:endParaRPr lang="en-US" dirty="0"/>
          </a:p>
        </p:txBody>
      </p:sp>
      <p:sp>
        <p:nvSpPr>
          <p:cNvPr id="3" name="Content Placeholder 2"/>
          <p:cNvSpPr>
            <a:spLocks noGrp="1"/>
          </p:cNvSpPr>
          <p:nvPr>
            <p:ph sz="quarter" idx="13"/>
          </p:nvPr>
        </p:nvSpPr>
        <p:spPr/>
        <p:txBody>
          <a:bodyPr/>
          <a:lstStyle/>
          <a:p>
            <a:r>
              <a:rPr lang="en-US" dirty="0"/>
              <a:t>The girls joined around the idea of helping one of their peers (with whom they most probably identify themselves). They called her Bo. They shared Bo’s story – Bo cannot oppose her father, he has promised to marry her to a certain boy. The boy already treats her as if he is in control. There is domestic violence in her home. The girls formulated the situation of their classmate Bo as: being lonely, feeling sorrow, have fears, have problems at school because of that, staying silent being depressed because of the violence at home. </a:t>
            </a:r>
          </a:p>
          <a:p>
            <a:endParaRPr lang="en-US" dirty="0"/>
          </a:p>
        </p:txBody>
      </p:sp>
    </p:spTree>
    <p:extLst>
      <p:ext uri="{BB962C8B-B14F-4D97-AF65-F5344CB8AC3E}">
        <p14:creationId xmlns:p14="http://schemas.microsoft.com/office/powerpoint/2010/main" val="150435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Ideas how we can work on their issues, with whom</a:t>
            </a:r>
            <a:r>
              <a:rPr lang="en-US" dirty="0"/>
              <a:t/>
            </a:r>
            <a:br>
              <a:rPr lang="en-US" dirty="0"/>
            </a:b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a:t>They generated ideas how they can help a girl in a situation like this:</a:t>
            </a:r>
          </a:p>
          <a:p>
            <a:pPr lvl="0"/>
            <a:r>
              <a:rPr lang="en-US" dirty="0"/>
              <a:t>turn to the class teacher and ask her to support Bo at school when she is harassed by the boy</a:t>
            </a:r>
          </a:p>
          <a:p>
            <a:pPr lvl="0"/>
            <a:r>
              <a:rPr lang="en-US" dirty="0"/>
              <a:t>invite a psychologist at school to talk to the young people</a:t>
            </a:r>
          </a:p>
          <a:p>
            <a:pPr lvl="0"/>
            <a:r>
              <a:rPr lang="en-US" dirty="0"/>
              <a:t>be friends for Bo and invite her to share her concerns</a:t>
            </a:r>
          </a:p>
          <a:p>
            <a:pPr lvl="0"/>
            <a:r>
              <a:rPr lang="en-US" dirty="0"/>
              <a:t>go as a group to Bo’s parents and try make them understand her situation</a:t>
            </a:r>
          </a:p>
          <a:p>
            <a:pPr lvl="0"/>
            <a:r>
              <a:rPr lang="en-US" dirty="0"/>
              <a:t>have children’s police</a:t>
            </a:r>
          </a:p>
          <a:p>
            <a:pPr lvl="0"/>
            <a:r>
              <a:rPr lang="en-US" dirty="0"/>
              <a:t>go and talk to the boy who threatens Bo and threaten him </a:t>
            </a:r>
          </a:p>
          <a:p>
            <a:r>
              <a:rPr lang="en-US" dirty="0"/>
              <a:t> </a:t>
            </a:r>
          </a:p>
          <a:p>
            <a:endParaRPr lang="en-US" dirty="0"/>
          </a:p>
        </p:txBody>
      </p:sp>
    </p:spTree>
    <p:extLst>
      <p:ext uri="{BB962C8B-B14F-4D97-AF65-F5344CB8AC3E}">
        <p14:creationId xmlns:p14="http://schemas.microsoft.com/office/powerpoint/2010/main" val="141823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means having a Cause</a:t>
            </a:r>
            <a:endParaRPr lang="en-US" dirty="0"/>
          </a:p>
        </p:txBody>
      </p:sp>
      <p:sp>
        <p:nvSpPr>
          <p:cNvPr id="3" name="Content Placeholder 2"/>
          <p:cNvSpPr>
            <a:spLocks noGrp="1"/>
          </p:cNvSpPr>
          <p:nvPr>
            <p:ph sz="quarter" idx="13"/>
          </p:nvPr>
        </p:nvSpPr>
        <p:spPr/>
        <p:txBody>
          <a:bodyPr/>
          <a:lstStyle/>
          <a:p>
            <a:r>
              <a:rPr lang="en-US" dirty="0"/>
              <a:t>For the girls in </a:t>
            </a:r>
            <a:r>
              <a:rPr lang="en-US" dirty="0" err="1"/>
              <a:t>Dupnitsa</a:t>
            </a:r>
            <a:r>
              <a:rPr lang="en-US" dirty="0"/>
              <a:t> the </a:t>
            </a:r>
            <a:r>
              <a:rPr lang="en-US" dirty="0" smtClean="0"/>
              <a:t>cause </a:t>
            </a:r>
            <a:r>
              <a:rPr lang="en-US" dirty="0"/>
              <a:t>became learning how to help other girls who are in need of protection. Again, the key role was of the partner NGOs that deals with gender issues and issues of violence. They invited the girls in their Youth club – a group of 20 young people that gather together on regular basis every Friday in the office. It is part of the violence prevention program of the NGO and young people there do peer-to-peer awareness raising activities, they learn about the forms of violence and discuss age-sensitive issues like healthy relations, being part of a couple, abusive relationships, how to provide support, where to refer peers who have experienced violence… </a:t>
            </a:r>
            <a:endParaRPr lang="en-US" dirty="0"/>
          </a:p>
        </p:txBody>
      </p:sp>
    </p:spTree>
    <p:extLst>
      <p:ext uri="{BB962C8B-B14F-4D97-AF65-F5344CB8AC3E}">
        <p14:creationId xmlns:p14="http://schemas.microsoft.com/office/powerpoint/2010/main" val="131031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872" y="1241713"/>
            <a:ext cx="7488382" cy="5616287"/>
          </a:xfrm>
          <a:prstGeom prst="rect">
            <a:avLst/>
          </a:prstGeom>
        </p:spPr>
      </p:pic>
      <p:sp>
        <p:nvSpPr>
          <p:cNvPr id="3" name="TextBox 2"/>
          <p:cNvSpPr txBox="1"/>
          <p:nvPr/>
        </p:nvSpPr>
        <p:spPr>
          <a:xfrm>
            <a:off x="3574473" y="581891"/>
            <a:ext cx="4384963" cy="646331"/>
          </a:xfrm>
          <a:prstGeom prst="rect">
            <a:avLst/>
          </a:prstGeom>
          <a:noFill/>
        </p:spPr>
        <p:txBody>
          <a:bodyPr wrap="square" rtlCol="0">
            <a:spAutoFit/>
          </a:bodyPr>
          <a:lstStyle/>
          <a:p>
            <a:r>
              <a:rPr lang="en-US" dirty="0" smtClean="0"/>
              <a:t>THANK YOU FOR YOUR ATTENTION!!!!!!! </a:t>
            </a:r>
          </a:p>
          <a:p>
            <a:pPr algn="r"/>
            <a:r>
              <a:rPr lang="en-US" dirty="0" smtClean="0"/>
              <a:t>The Violets </a:t>
            </a:r>
            <a:r>
              <a:rPr lang="en-US" dirty="0" smtClean="0">
                <a:sym typeface="Wingdings"/>
              </a:rPr>
              <a:t></a:t>
            </a:r>
            <a:endParaRPr lang="en-US" dirty="0"/>
          </a:p>
        </p:txBody>
      </p:sp>
    </p:spTree>
    <p:extLst>
      <p:ext uri="{BB962C8B-B14F-4D97-AF65-F5344CB8AC3E}">
        <p14:creationId xmlns:p14="http://schemas.microsoft.com/office/powerpoint/2010/main" val="28872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a:blip r:embed="rId2"/>
          <a:stretch>
            <a:fillRect/>
          </a:stretch>
        </p:blipFill>
        <p:spPr>
          <a:xfrm>
            <a:off x="1068789" y="258299"/>
            <a:ext cx="10054422" cy="6348622"/>
          </a:xfrm>
          <a:prstGeom prst="rect">
            <a:avLst/>
          </a:prstGeom>
        </p:spPr>
      </p:pic>
    </p:spTree>
    <p:extLst>
      <p:ext uri="{BB962C8B-B14F-4D97-AF65-F5344CB8AC3E}">
        <p14:creationId xmlns:p14="http://schemas.microsoft.com/office/powerpoint/2010/main" val="208018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7172" y="1317515"/>
            <a:ext cx="9619726" cy="4232679"/>
          </a:xfrm>
          <a:prstGeom prst="rect">
            <a:avLst/>
          </a:prstGeom>
        </p:spPr>
      </p:pic>
      <p:sp>
        <p:nvSpPr>
          <p:cNvPr id="3" name="TextBox 2"/>
          <p:cNvSpPr txBox="1"/>
          <p:nvPr/>
        </p:nvSpPr>
        <p:spPr>
          <a:xfrm>
            <a:off x="2913321" y="786808"/>
            <a:ext cx="6953693" cy="369332"/>
          </a:xfrm>
          <a:prstGeom prst="rect">
            <a:avLst/>
          </a:prstGeom>
          <a:noFill/>
        </p:spPr>
        <p:txBody>
          <a:bodyPr wrap="square" rtlCol="0">
            <a:spAutoFit/>
          </a:bodyPr>
          <a:lstStyle/>
          <a:p>
            <a:r>
              <a:rPr lang="en-US" smtClean="0"/>
              <a:t>DUPNITSA</a:t>
            </a:r>
            <a:endParaRPr lang="en-US"/>
          </a:p>
        </p:txBody>
      </p:sp>
    </p:spTree>
    <p:extLst>
      <p:ext uri="{BB962C8B-B14F-4D97-AF65-F5344CB8AC3E}">
        <p14:creationId xmlns:p14="http://schemas.microsoft.com/office/powerpoint/2010/main" val="84397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531" y="1257201"/>
            <a:ext cx="6926916" cy="5195187"/>
          </a:xfrm>
          <a:prstGeom prst="rect">
            <a:avLst/>
          </a:prstGeom>
        </p:spPr>
      </p:pic>
      <p:sp>
        <p:nvSpPr>
          <p:cNvPr id="5" name="TextBox 4"/>
          <p:cNvSpPr txBox="1"/>
          <p:nvPr/>
        </p:nvSpPr>
        <p:spPr>
          <a:xfrm>
            <a:off x="3742660" y="744279"/>
            <a:ext cx="4550735" cy="369332"/>
          </a:xfrm>
          <a:prstGeom prst="rect">
            <a:avLst/>
          </a:prstGeom>
          <a:noFill/>
        </p:spPr>
        <p:txBody>
          <a:bodyPr wrap="square" rtlCol="0">
            <a:spAutoFit/>
          </a:bodyPr>
          <a:lstStyle/>
          <a:p>
            <a:r>
              <a:rPr lang="en-US" dirty="0" smtClean="0"/>
              <a:t>The VIOLETS</a:t>
            </a:r>
            <a:endParaRPr lang="en-US" dirty="0"/>
          </a:p>
        </p:txBody>
      </p:sp>
    </p:spTree>
    <p:extLst>
      <p:ext uri="{BB962C8B-B14F-4D97-AF65-F5344CB8AC3E}">
        <p14:creationId xmlns:p14="http://schemas.microsoft.com/office/powerpoint/2010/main" val="186735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Violets” </a:t>
            </a:r>
            <a:r>
              <a:rPr lang="mr-IN" dirty="0" smtClean="0"/>
              <a:t>–</a:t>
            </a:r>
            <a:r>
              <a:rPr lang="en-US" dirty="0" smtClean="0"/>
              <a:t> the girls that never had a voice about the issues that concern them</a:t>
            </a:r>
            <a:endParaRPr lang="en-US" dirty="0"/>
          </a:p>
        </p:txBody>
      </p:sp>
      <p:sp>
        <p:nvSpPr>
          <p:cNvPr id="3" name="Content Placeholder 2"/>
          <p:cNvSpPr>
            <a:spLocks noGrp="1"/>
          </p:cNvSpPr>
          <p:nvPr>
            <p:ph sz="quarter" idx="13"/>
          </p:nvPr>
        </p:nvSpPr>
        <p:spPr>
          <a:xfrm>
            <a:off x="913774" y="2367092"/>
            <a:ext cx="10363826" cy="3757261"/>
          </a:xfrm>
        </p:spPr>
        <p:txBody>
          <a:bodyPr>
            <a:normAutofit/>
          </a:bodyPr>
          <a:lstStyle/>
          <a:p>
            <a:r>
              <a:rPr lang="en-US" dirty="0"/>
              <a:t>Girls felt free to talk about sensitive issues, because:</a:t>
            </a:r>
          </a:p>
          <a:p>
            <a:pPr lvl="0"/>
            <a:r>
              <a:rPr lang="en-US" dirty="0"/>
              <a:t>they were in a single-gender group, and</a:t>
            </a:r>
          </a:p>
          <a:p>
            <a:pPr lvl="0"/>
            <a:r>
              <a:rPr lang="en-US" dirty="0"/>
              <a:t>had women facilitators who more easily created a trustful atmosphere</a:t>
            </a:r>
          </a:p>
          <a:p>
            <a:pPr lvl="0"/>
            <a:r>
              <a:rPr lang="en-US" dirty="0"/>
              <a:t>girls come from a very similar background (all Roma, from one suburb, from one school, families with similar SES and education); the group was quite homogenous</a:t>
            </a:r>
          </a:p>
          <a:p>
            <a:pPr lvl="0"/>
            <a:r>
              <a:rPr lang="en-US" dirty="0"/>
              <a:t>their age of 12 is usually crucial in life of a young Roma girls in the transition from childhood directly into the roles of the adults (wife, mother). </a:t>
            </a:r>
          </a:p>
          <a:p>
            <a:endParaRPr lang="en-US" dirty="0"/>
          </a:p>
        </p:txBody>
      </p:sp>
    </p:spTree>
    <p:extLst>
      <p:ext uri="{BB962C8B-B14F-4D97-AF65-F5344CB8AC3E}">
        <p14:creationId xmlns:p14="http://schemas.microsoft.com/office/powerpoint/2010/main" val="135512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63" y="372532"/>
            <a:ext cx="4597400" cy="6129867"/>
          </a:xfrm>
          <a:prstGeom prst="rect">
            <a:avLst/>
          </a:prstGeom>
        </p:spPr>
      </p:pic>
      <p:sp>
        <p:nvSpPr>
          <p:cNvPr id="4" name="TextBox 3"/>
          <p:cNvSpPr txBox="1"/>
          <p:nvPr/>
        </p:nvSpPr>
        <p:spPr>
          <a:xfrm>
            <a:off x="7123814" y="1063256"/>
            <a:ext cx="3721395" cy="2862322"/>
          </a:xfrm>
          <a:prstGeom prst="rect">
            <a:avLst/>
          </a:prstGeom>
          <a:noFill/>
        </p:spPr>
        <p:txBody>
          <a:bodyPr wrap="square" rtlCol="0">
            <a:spAutoFit/>
          </a:bodyPr>
          <a:lstStyle/>
          <a:p>
            <a:r>
              <a:rPr lang="en-US" dirty="0" smtClean="0"/>
              <a:t>The difficulties in children’s lives:</a:t>
            </a:r>
          </a:p>
          <a:p>
            <a:endParaRPr lang="en-US" dirty="0"/>
          </a:p>
          <a:p>
            <a:endParaRPr lang="en-US" dirty="0" smtClean="0"/>
          </a:p>
          <a:p>
            <a:endParaRPr lang="en-US" dirty="0"/>
          </a:p>
          <a:p>
            <a:pPr marL="285750" indent="-285750">
              <a:buFontTx/>
              <a:buChar char="-"/>
            </a:pPr>
            <a:r>
              <a:rPr lang="en-US" dirty="0" smtClean="0"/>
              <a:t>Poverty</a:t>
            </a:r>
          </a:p>
          <a:p>
            <a:pPr marL="285750" indent="-285750">
              <a:buFontTx/>
              <a:buChar char="-"/>
            </a:pPr>
            <a:r>
              <a:rPr lang="en-US" dirty="0" smtClean="0"/>
              <a:t>Communication with parents</a:t>
            </a:r>
          </a:p>
          <a:p>
            <a:pPr marL="285750" indent="-285750">
              <a:buFontTx/>
              <a:buChar char="-"/>
            </a:pPr>
            <a:r>
              <a:rPr lang="en-US" dirty="0" smtClean="0"/>
              <a:t>Who listens to their opinions</a:t>
            </a:r>
          </a:p>
          <a:p>
            <a:pPr marL="285750" indent="-285750">
              <a:buFontTx/>
              <a:buChar char="-"/>
            </a:pPr>
            <a:r>
              <a:rPr lang="en-US" dirty="0" smtClean="0"/>
              <a:t>Are there adults who will play with them </a:t>
            </a:r>
          </a:p>
          <a:p>
            <a:pPr marL="285750" indent="-285750">
              <a:buFontTx/>
              <a:buChar char="-"/>
            </a:pPr>
            <a:endParaRPr lang="en-US" dirty="0"/>
          </a:p>
        </p:txBody>
      </p:sp>
    </p:spTree>
    <p:extLst>
      <p:ext uri="{BB962C8B-B14F-4D97-AF65-F5344CB8AC3E}">
        <p14:creationId xmlns:p14="http://schemas.microsoft.com/office/powerpoint/2010/main" val="31276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8636" y="309418"/>
            <a:ext cx="4615295" cy="6153727"/>
          </a:xfrm>
          <a:prstGeom prst="rect">
            <a:avLst/>
          </a:prstGeom>
        </p:spPr>
      </p:pic>
      <p:sp>
        <p:nvSpPr>
          <p:cNvPr id="5" name="TextBox 4"/>
          <p:cNvSpPr txBox="1"/>
          <p:nvPr/>
        </p:nvSpPr>
        <p:spPr>
          <a:xfrm>
            <a:off x="7606145" y="1267691"/>
            <a:ext cx="3325091" cy="2031325"/>
          </a:xfrm>
          <a:prstGeom prst="rect">
            <a:avLst/>
          </a:prstGeom>
          <a:noFill/>
        </p:spPr>
        <p:txBody>
          <a:bodyPr wrap="square" rtlCol="0">
            <a:spAutoFit/>
          </a:bodyPr>
          <a:lstStyle/>
          <a:p>
            <a:r>
              <a:rPr lang="en-US" dirty="0" smtClean="0"/>
              <a:t>Difficulties in </a:t>
            </a:r>
            <a:r>
              <a:rPr lang="en-US" dirty="0" err="1" smtClean="0"/>
              <a:t>th</a:t>
            </a:r>
            <a:r>
              <a:rPr lang="en-US" dirty="0" smtClean="0"/>
              <a:t> </a:t>
            </a:r>
            <a:r>
              <a:rPr lang="en-US" dirty="0" err="1" smtClean="0"/>
              <a:t>elives</a:t>
            </a:r>
            <a:r>
              <a:rPr lang="en-US" dirty="0" smtClean="0"/>
              <a:t> of the girls:</a:t>
            </a:r>
          </a:p>
          <a:p>
            <a:endParaRPr lang="en-US" dirty="0"/>
          </a:p>
          <a:p>
            <a:endParaRPr lang="en-US" dirty="0" smtClean="0"/>
          </a:p>
          <a:p>
            <a:pPr marL="285750" indent="-285750">
              <a:buFontTx/>
              <a:buChar char="-"/>
            </a:pPr>
            <a:r>
              <a:rPr lang="en-US" dirty="0" smtClean="0"/>
              <a:t>Fear</a:t>
            </a:r>
          </a:p>
          <a:p>
            <a:pPr marL="285750" indent="-285750">
              <a:buFontTx/>
              <a:buChar char="-"/>
            </a:pPr>
            <a:r>
              <a:rPr lang="en-US" dirty="0" smtClean="0"/>
              <a:t>Shame</a:t>
            </a:r>
          </a:p>
          <a:p>
            <a:pPr marL="285750" indent="-285750">
              <a:buFontTx/>
              <a:buChar char="-"/>
            </a:pPr>
            <a:r>
              <a:rPr lang="en-US" dirty="0" smtClean="0"/>
              <a:t>Violence at home and at school</a:t>
            </a:r>
          </a:p>
          <a:p>
            <a:pPr marL="285750" indent="-285750">
              <a:buFontTx/>
              <a:buChar char="-"/>
            </a:pPr>
            <a:r>
              <a:rPr lang="en-US" dirty="0" smtClean="0"/>
              <a:t>Lack of courage</a:t>
            </a:r>
            <a:endParaRPr lang="en-US" dirty="0"/>
          </a:p>
        </p:txBody>
      </p:sp>
    </p:spTree>
    <p:extLst>
      <p:ext uri="{BB962C8B-B14F-4D97-AF65-F5344CB8AC3E}">
        <p14:creationId xmlns:p14="http://schemas.microsoft.com/office/powerpoint/2010/main" val="102929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2710" y="1496289"/>
            <a:ext cx="8104908" cy="2031325"/>
          </a:xfrm>
          <a:prstGeom prst="rect">
            <a:avLst/>
          </a:prstGeom>
          <a:noFill/>
        </p:spPr>
        <p:txBody>
          <a:bodyPr wrap="square" rtlCol="0">
            <a:spAutoFit/>
          </a:bodyPr>
          <a:lstStyle/>
          <a:p>
            <a:r>
              <a:rPr lang="en-US" dirty="0"/>
              <a:t>using an exercise which aimed at opening a space for sharing personal stories (namely, “River of life”) made it possible to raise sensitive issues concerning young Roma girls. It was a groundbreaking point when they reached the moment of “present” in the “river of life” because it opened the question about the near future. What the girls shared was that usually soon after the age of 12 girls in the community are expected to get married. This is a traditional value enforced by parents, community and leaders (incl. religious ones). Girls are hardly perceived to have any other opportunities in life. </a:t>
            </a:r>
            <a:endParaRPr lang="en-US" b="1" dirty="0"/>
          </a:p>
        </p:txBody>
      </p:sp>
    </p:spTree>
    <p:extLst>
      <p:ext uri="{BB962C8B-B14F-4D97-AF65-F5344CB8AC3E}">
        <p14:creationId xmlns:p14="http://schemas.microsoft.com/office/powerpoint/2010/main" val="70148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issues the girls raised</a:t>
            </a:r>
            <a:r>
              <a:rPr lang="en-US" dirty="0"/>
              <a:t/>
            </a:r>
            <a:br>
              <a:rPr lang="en-US" dirty="0"/>
            </a:br>
            <a:endParaRPr lang="en-US" dirty="0"/>
          </a:p>
        </p:txBody>
      </p:sp>
      <p:sp>
        <p:nvSpPr>
          <p:cNvPr id="3" name="Content Placeholder 2"/>
          <p:cNvSpPr>
            <a:spLocks noGrp="1"/>
          </p:cNvSpPr>
          <p:nvPr>
            <p:ph sz="quarter" idx="13"/>
          </p:nvPr>
        </p:nvSpPr>
        <p:spPr/>
        <p:txBody>
          <a:bodyPr/>
          <a:lstStyle/>
          <a:p>
            <a:pPr lvl="0"/>
            <a:r>
              <a:rPr lang="en-US" dirty="0"/>
              <a:t>gender – what it is to be a girl at the age of 12 when soon you are expected to get married – the future is predictable, it is decided and it has been like that for generations; family teaches that this is the norm and a girl cannot go against their family </a:t>
            </a:r>
          </a:p>
          <a:p>
            <a:pPr lvl="0"/>
            <a:r>
              <a:rPr lang="en-US" dirty="0"/>
              <a:t>gender-based violence is normal in the community; if a woman suffers it is her fault and it is her to be blamed for the problems in the family</a:t>
            </a:r>
          </a:p>
          <a:p>
            <a:pPr lvl="0"/>
            <a:r>
              <a:rPr lang="en-US" dirty="0"/>
              <a:t>sexual issues – girls are forced by their families to enter into adult relationships including sexual </a:t>
            </a:r>
          </a:p>
          <a:p>
            <a:endParaRPr lang="en-US" dirty="0"/>
          </a:p>
        </p:txBody>
      </p:sp>
    </p:spTree>
    <p:extLst>
      <p:ext uri="{BB962C8B-B14F-4D97-AF65-F5344CB8AC3E}">
        <p14:creationId xmlns:p14="http://schemas.microsoft.com/office/powerpoint/2010/main" val="173273036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145</TotalTime>
  <Words>741</Words>
  <Application>Microsoft Macintosh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Mangal</vt:lpstr>
      <vt:lpstr>Tw Cen MT</vt:lpstr>
      <vt:lpstr>Wingdings</vt:lpstr>
      <vt:lpstr>Arial</vt:lpstr>
      <vt:lpstr>Droplet</vt:lpstr>
      <vt:lpstr>PEER - Bulgaria</vt:lpstr>
      <vt:lpstr>PowerPoint Presentation</vt:lpstr>
      <vt:lpstr>PowerPoint Presentation</vt:lpstr>
      <vt:lpstr>PowerPoint Presentation</vt:lpstr>
      <vt:lpstr>“The Violets” – the girls that never had a voice about the issues that concern them</vt:lpstr>
      <vt:lpstr>PowerPoint Presentation</vt:lpstr>
      <vt:lpstr>PowerPoint Presentation</vt:lpstr>
      <vt:lpstr>PowerPoint Presentation</vt:lpstr>
      <vt:lpstr>The issues the girls raised </vt:lpstr>
      <vt:lpstr>PowerPoint Presentation</vt:lpstr>
      <vt:lpstr>Ideas how we can work on their issues, with whom </vt:lpstr>
      <vt:lpstr>Ideas how we can work on their issues, with whom </vt:lpstr>
      <vt:lpstr>Participation means having a Cause</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 Bulgaria</dc:title>
  <dc:creator>Microsoft Office User</dc:creator>
  <cp:lastModifiedBy>Microsoft Office User</cp:lastModifiedBy>
  <cp:revision>23</cp:revision>
  <dcterms:created xsi:type="dcterms:W3CDTF">2016-11-03T04:53:47Z</dcterms:created>
  <dcterms:modified xsi:type="dcterms:W3CDTF">2016-11-03T18:56:47Z</dcterms:modified>
</cp:coreProperties>
</file>